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44" r:id="rId5"/>
    <p:sldId id="345" r:id="rId6"/>
    <p:sldId id="347" r:id="rId7"/>
    <p:sldId id="472" r:id="rId8"/>
    <p:sldId id="383" r:id="rId9"/>
    <p:sldId id="410" r:id="rId10"/>
    <p:sldId id="411" r:id="rId11"/>
    <p:sldId id="412" r:id="rId12"/>
    <p:sldId id="342" r:id="rId13"/>
    <p:sldId id="343" r:id="rId14"/>
    <p:sldId id="413" r:id="rId15"/>
    <p:sldId id="414" r:id="rId16"/>
    <p:sldId id="464" r:id="rId17"/>
    <p:sldId id="473" r:id="rId18"/>
    <p:sldId id="462" r:id="rId19"/>
    <p:sldId id="475" r:id="rId20"/>
    <p:sldId id="346" r:id="rId21"/>
    <p:sldId id="348" r:id="rId22"/>
    <p:sldId id="349" r:id="rId23"/>
    <p:sldId id="350" r:id="rId24"/>
    <p:sldId id="351" r:id="rId25"/>
    <p:sldId id="352" r:id="rId26"/>
    <p:sldId id="476" r:id="rId27"/>
    <p:sldId id="357" r:id="rId28"/>
    <p:sldId id="358" r:id="rId29"/>
    <p:sldId id="369" r:id="rId30"/>
    <p:sldId id="459" r:id="rId31"/>
    <p:sldId id="460" r:id="rId32"/>
    <p:sldId id="461" r:id="rId33"/>
    <p:sldId id="370" r:id="rId34"/>
    <p:sldId id="353" r:id="rId35"/>
    <p:sldId id="354" r:id="rId36"/>
    <p:sldId id="359" r:id="rId37"/>
    <p:sldId id="465" r:id="rId38"/>
    <p:sldId id="360" r:id="rId39"/>
    <p:sldId id="361" r:id="rId40"/>
    <p:sldId id="362" r:id="rId41"/>
    <p:sldId id="457" r:id="rId42"/>
    <p:sldId id="363" r:id="rId43"/>
    <p:sldId id="355" r:id="rId44"/>
    <p:sldId id="356" r:id="rId45"/>
    <p:sldId id="364" r:id="rId46"/>
    <p:sldId id="365" r:id="rId47"/>
    <p:sldId id="416" r:id="rId48"/>
    <p:sldId id="417" r:id="rId49"/>
    <p:sldId id="366" r:id="rId50"/>
    <p:sldId id="449" r:id="rId51"/>
    <p:sldId id="450" r:id="rId52"/>
    <p:sldId id="451" r:id="rId53"/>
    <p:sldId id="452" r:id="rId54"/>
    <p:sldId id="453" r:id="rId55"/>
    <p:sldId id="454" r:id="rId56"/>
    <p:sldId id="456" r:id="rId57"/>
    <p:sldId id="455" r:id="rId58"/>
    <p:sldId id="419" r:id="rId59"/>
    <p:sldId id="420" r:id="rId60"/>
    <p:sldId id="421" r:id="rId61"/>
    <p:sldId id="422" r:id="rId62"/>
    <p:sldId id="423" r:id="rId63"/>
    <p:sldId id="367" r:id="rId64"/>
    <p:sldId id="424" r:id="rId65"/>
    <p:sldId id="430" r:id="rId66"/>
    <p:sldId id="431" r:id="rId67"/>
    <p:sldId id="432" r:id="rId68"/>
    <p:sldId id="433" r:id="rId69"/>
    <p:sldId id="434" r:id="rId70"/>
    <p:sldId id="443" r:id="rId71"/>
    <p:sldId id="444" r:id="rId72"/>
    <p:sldId id="445" r:id="rId73"/>
    <p:sldId id="446" r:id="rId74"/>
    <p:sldId id="368" r:id="rId75"/>
    <p:sldId id="425" r:id="rId76"/>
    <p:sldId id="426" r:id="rId77"/>
    <p:sldId id="427" r:id="rId78"/>
    <p:sldId id="428" r:id="rId79"/>
    <p:sldId id="429" r:id="rId80"/>
    <p:sldId id="436" r:id="rId81"/>
    <p:sldId id="437" r:id="rId82"/>
    <p:sldId id="438" r:id="rId83"/>
    <p:sldId id="458" r:id="rId84"/>
    <p:sldId id="439" r:id="rId85"/>
    <p:sldId id="440" r:id="rId86"/>
    <p:sldId id="441" r:id="rId87"/>
    <p:sldId id="442" r:id="rId88"/>
    <p:sldId id="469" r:id="rId89"/>
    <p:sldId id="470" r:id="rId90"/>
    <p:sldId id="272" r:id="rId91"/>
    <p:sldId id="471" r:id="rId92"/>
    <p:sldId id="273" r:id="rId93"/>
    <p:sldId id="270" r:id="rId94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21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784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3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1807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596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50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594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837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15484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554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978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122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9534B-7CFF-445C-8F98-742C4CF003E3}" type="datetimeFigureOut">
              <a:rPr lang="th-TH" smtClean="0"/>
              <a:t>16/12/65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436BC-DB76-4727-8548-8CC3750546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441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copy-cat.in.t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C2B9FD-585B-43D3-806B-D16016787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ow to check turnitin">
            <a:extLst>
              <a:ext uri="{FF2B5EF4-FFF2-40B4-BE49-F238E27FC236}">
                <a16:creationId xmlns:a16="http://schemas.microsoft.com/office/drawing/2014/main" id="{41C0AC34-99F9-4B73-AE70-92AD27BA0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111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937" y="1319212"/>
            <a:ext cx="4810125" cy="421957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948264" y="5324110"/>
            <a:ext cx="2195736" cy="74868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th-TH" sz="40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ไม่สนับสนุน</a:t>
            </a:r>
            <a:endParaRPr lang="en-US" sz="40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1509A-2E5D-4A01-8D41-8F249E8C6DFD}"/>
              </a:ext>
            </a:extLst>
          </p:cNvPr>
          <p:cNvSpPr txBox="1"/>
          <p:nvPr/>
        </p:nvSpPr>
        <p:spPr>
          <a:xfrm>
            <a:off x="7092280" y="208617"/>
            <a:ext cx="1708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practice</a:t>
            </a:r>
          </a:p>
        </p:txBody>
      </p:sp>
    </p:spTree>
    <p:extLst>
      <p:ext uri="{BB962C8B-B14F-4D97-AF65-F5344CB8AC3E}">
        <p14:creationId xmlns:p14="http://schemas.microsoft.com/office/powerpoint/2010/main" val="111603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09675"/>
            <a:ext cx="592455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948264" y="5324110"/>
            <a:ext cx="2195736" cy="74868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th-TH" sz="40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ไม่สนับสนุน</a:t>
            </a:r>
            <a:endParaRPr lang="en-US" sz="40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BA37A-77EA-40E8-9598-C6CCA7F5CDC9}"/>
              </a:ext>
            </a:extLst>
          </p:cNvPr>
          <p:cNvSpPr txBox="1"/>
          <p:nvPr/>
        </p:nvSpPr>
        <p:spPr>
          <a:xfrm>
            <a:off x="7092280" y="208617"/>
            <a:ext cx="1708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practice</a:t>
            </a:r>
          </a:p>
        </p:txBody>
      </p:sp>
    </p:spTree>
    <p:extLst>
      <p:ext uri="{BB962C8B-B14F-4D97-AF65-F5344CB8AC3E}">
        <p14:creationId xmlns:p14="http://schemas.microsoft.com/office/powerpoint/2010/main" val="3431621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914400"/>
            <a:ext cx="8162925" cy="50292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6948264" y="5324110"/>
            <a:ext cx="2195736" cy="74868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th-TH" sz="40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ไม่สนับสนุน</a:t>
            </a:r>
            <a:endParaRPr lang="en-US" sz="40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ABAF3F-3AC9-45A0-B95A-FA8881195F81}"/>
              </a:ext>
            </a:extLst>
          </p:cNvPr>
          <p:cNvSpPr txBox="1"/>
          <p:nvPr/>
        </p:nvSpPr>
        <p:spPr>
          <a:xfrm>
            <a:off x="7092280" y="208617"/>
            <a:ext cx="1708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practice</a:t>
            </a:r>
          </a:p>
        </p:txBody>
      </p:sp>
    </p:spTree>
    <p:extLst>
      <p:ext uri="{BB962C8B-B14F-4D97-AF65-F5344CB8AC3E}">
        <p14:creationId xmlns:p14="http://schemas.microsoft.com/office/powerpoint/2010/main" val="2065586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พระราชบัญญัติลิขสิทธิ์ พ.ศ. 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2537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ข้อยกเว้นการละเมิดลิขสิทธิ์ ไว้ดังนี้</a:t>
            </a:r>
            <a:endParaRPr lang="en-US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u="sng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มาตรา</a:t>
            </a:r>
            <a:r>
              <a:rPr lang="en-US" u="sng" dirty="0">
                <a:latin typeface="Browallia New" panose="020B0604020202020204" pitchFamily="34" charset="-34"/>
                <a:cs typeface="Browallia New" panose="020B0604020202020204" pitchFamily="34" charset="-34"/>
              </a:rPr>
              <a:t> 32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 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การกระทำแก่งานอันมีลิขสิทธิ์....</a:t>
            </a:r>
            <a:r>
              <a:rPr lang="th-TH" u="sng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หากไม่ขัดต่อการแสวงหาประโยชน์จากงานอันมีลิขสิทธิ์ตามปกติของเจ้าของลิขสิทธิ์ และไม่กระทบกระเทือนถึงสิทธิอันชอบด้วยกฎหมายของเจ้าของลิขสิทธิ์เกินสมควร</a:t>
            </a:r>
            <a:r>
              <a:rPr lang="en-US" u="sng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u="sng" dirty="0"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u="sng" dirty="0">
                <a:latin typeface="Browallia New" panose="020B0604020202020204" pitchFamily="34" charset="-34"/>
                <a:cs typeface="Browallia New" panose="020B0604020202020204" pitchFamily="34" charset="-34"/>
              </a:rPr>
              <a:t>fair use)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มิให้ถือว่าเป็นการละเมิดลิขสิทธิ์  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................ถ้าได้กระทำดังต่อไปนี้</a:t>
            </a:r>
            <a:endParaRPr lang="en-US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0"/>
            <a:r>
              <a:rPr lang="th-TH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วิจัย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หรือศึกษางานนั้น </a:t>
            </a:r>
            <a:r>
              <a:rPr lang="th-TH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อันมิใช่การกระทำเพื่อหากำไร</a:t>
            </a:r>
            <a:endParaRPr lang="en-US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0"/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ใช้เพื่อประโยชน์ของตนเอง หรือเพื่อประโยชน์ของตนเองและบุคคลอื่นในครอบครัวหรือญาติสนิท</a:t>
            </a:r>
            <a:endParaRPr lang="en-US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lvl="0"/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ติชม วิจารณ์ หรือแนะนำผลงานโดยมีการรับรู้ถึงความเป็นเจ้าของลิขสิทธิ์ในงานนั้น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……………………….</a:t>
            </a:r>
          </a:p>
          <a:p>
            <a:endParaRPr lang="en-US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991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5B0EB-5913-4798-A172-2C747BB1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AD8FE-04FA-497E-9B6F-8B3265891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8C753-5B06-4815-B796-64F1C040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" y="0"/>
            <a:ext cx="5205917" cy="683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75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D8B9F9-281A-4AAC-BF0D-919B65C39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4" y="1844824"/>
            <a:ext cx="8892481" cy="1728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13E26-4402-4E86-A7C2-AB673AAE4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4" y="260648"/>
            <a:ext cx="880151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92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777" y="476672"/>
            <a:ext cx="8229600" cy="59343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การสร้างผลงานปลอม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-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 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make 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ข้อมูล</a:t>
            </a:r>
            <a:b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656" y="980728"/>
            <a:ext cx="8229600" cy="517403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Hwang Woo-Suk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: Seoul National University</a:t>
            </a:r>
          </a:p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ผลงานการสร้าง 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stem cell 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ของมนุษย์จาก</a:t>
            </a:r>
            <a:r>
              <a:rPr lang="th-TH" b="1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เซล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ผิวหนัง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</a:p>
          <a:p>
            <a:pPr marL="0" indent="0">
              <a:buNone/>
            </a:pP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  การตกแต่งข้อมูล ไม่มีหลักฐานว่าทำจริง</a:t>
            </a:r>
            <a:endParaRPr lang="en-US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การโคลนนิ่ง </a:t>
            </a:r>
            <a:r>
              <a:rPr lang="en-US" b="1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Snuppy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  <a:p>
            <a:pPr marL="0" indent="0">
              <a:buNone/>
            </a:pP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สุนัขโคลนนิงตัวแรกของโลก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: </a:t>
            </a:r>
          </a:p>
          <a:p>
            <a:pPr marL="0" indent="0">
              <a:buNone/>
            </a:pPr>
            <a:r>
              <a:rPr lang="th-TH" b="1" dirty="0">
                <a:latin typeface="Browallia New" pitchFamily="34" charset="-34"/>
                <a:cs typeface="Browallia New" pitchFamily="34" charset="-34"/>
              </a:rPr>
              <a:t>ทำได้จริง</a:t>
            </a:r>
            <a:endParaRPr lang="en-US" b="1" dirty="0"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572" y="2721896"/>
            <a:ext cx="3886200" cy="348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6293958"/>
            <a:ext cx="493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www.flickr.com/photos/jiadoldol/67824342</a:t>
            </a:r>
          </a:p>
        </p:txBody>
      </p:sp>
    </p:spTree>
    <p:extLst>
      <p:ext uri="{BB962C8B-B14F-4D97-AF65-F5344CB8AC3E}">
        <p14:creationId xmlns:p14="http://schemas.microsoft.com/office/powerpoint/2010/main" val="184418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สไลด์ที่แล้วใช้</a:t>
            </a:r>
            <a:r>
              <a:rPr lang="th-TH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รูปโดยละเมิดลิขสิทธิ์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หรือไม่</a:t>
            </a:r>
            <a:endParaRPr lang="en-US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718" cy="4709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1901" y="1516125"/>
            <a:ext cx="5817618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ให้ใช้เฉพาะรูปที่มีข้อมูลการอนุญาตให้ใช้</a:t>
            </a:r>
          </a:p>
        </p:txBody>
      </p:sp>
    </p:spTree>
    <p:extLst>
      <p:ext uri="{BB962C8B-B14F-4D97-AF65-F5344CB8AC3E}">
        <p14:creationId xmlns:p14="http://schemas.microsoft.com/office/powerpoint/2010/main" val="3970424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04" y="274638"/>
            <a:ext cx="8424936" cy="4450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88640"/>
            <a:ext cx="2520280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15816" y="3933056"/>
            <a:ext cx="2520280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15816" y="296652"/>
            <a:ext cx="360040" cy="3600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3563888" y="3490672"/>
            <a:ext cx="360040" cy="3600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5181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59" y="476672"/>
            <a:ext cx="8892481" cy="51845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73864" y="1320617"/>
            <a:ext cx="1157300" cy="454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87824" y="1774712"/>
            <a:ext cx="1157300" cy="308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798000" y="1049770"/>
            <a:ext cx="360040" cy="3600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4145124" y="1619672"/>
            <a:ext cx="360040" cy="3600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4747013" y="2215532"/>
            <a:ext cx="360040" cy="3600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458981" y="2492896"/>
            <a:ext cx="288032" cy="10801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434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การทำ</a:t>
            </a:r>
            <a:r>
              <a:rPr lang="th-TH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ผิด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จริยธรรมทางวิชาการ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</a:t>
            </a:r>
            <a:r>
              <a:rPr lang="th-TH" sz="36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ละเมิดลิขสิทธิ์</a:t>
            </a: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โดยไม่ได้รับอนุญาตจากเจ้าของ</a:t>
            </a:r>
            <a:endParaRPr lang="en-US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</a:t>
            </a:r>
            <a:r>
              <a:rPr lang="th-TH" sz="36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สร้างผลงานปลอม </a:t>
            </a: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โดยที่ไม่ได้ทำขึ้นจริง</a:t>
            </a:r>
            <a:endParaRPr lang="en-US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 </a:t>
            </a:r>
            <a:r>
              <a:rPr lang="en-US" sz="36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make </a:t>
            </a:r>
            <a:r>
              <a:rPr lang="th-TH" sz="36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ข้อมูล</a:t>
            </a: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-ข้อเท็จจริงให้ผิดจากที่เป็นจริง</a:t>
            </a:r>
            <a:endParaRPr lang="en-US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sz="36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การลอกเลียน</a:t>
            </a: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ผลงานวิชาการ </a:t>
            </a:r>
            <a:r>
              <a:rPr lang="en-US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(plagiarism) </a:t>
            </a: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ของผู้อื่นหรือ</a:t>
            </a:r>
          </a:p>
          <a:p>
            <a:pPr marL="0" indent="0">
              <a:buNone/>
            </a:pP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    ของตนเอง </a:t>
            </a:r>
            <a:r>
              <a:rPr lang="en-US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(self-plagiarism)</a:t>
            </a:r>
            <a:endParaRPr lang="en-US" sz="3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46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1452562"/>
            <a:ext cx="8048625" cy="395287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71600" y="3001129"/>
            <a:ext cx="360040" cy="3600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15093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14"/>
            <a:ext cx="914400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72200" y="5013176"/>
            <a:ext cx="2592288" cy="10488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49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" y="1916831"/>
            <a:ext cx="9143008" cy="494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893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63347-3324-4727-A50C-2F1E02B6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Plagiarism: 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การลอกเลียน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6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060848"/>
            <a:ext cx="8229600" cy="1143000"/>
          </a:xfrm>
        </p:spPr>
        <p:txBody>
          <a:bodyPr/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หากพบการลอกเลียน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3068961"/>
            <a:ext cx="8229600" cy="2880320"/>
          </a:xfrm>
        </p:spPr>
        <p:txBody>
          <a:bodyPr>
            <a:normAutofit/>
          </a:bodyPr>
          <a:lstStyle/>
          <a:p>
            <a:pPr lvl="0"/>
            <a:r>
              <a:rPr lang="th-TH" b="1" dirty="0">
                <a:latin typeface="Browallia New" pitchFamily="34" charset="-34"/>
                <a:cs typeface="Browallia New" pitchFamily="34" charset="-34"/>
              </a:rPr>
              <a:t>วารสารไม่รับตีพิมพ์</a:t>
            </a:r>
            <a:endParaRPr lang="en-US" dirty="0">
              <a:latin typeface="Browallia New" pitchFamily="34" charset="-34"/>
              <a:cs typeface="Browallia New" pitchFamily="34" charset="-34"/>
            </a:endParaRPr>
          </a:p>
          <a:p>
            <a:pPr lvl="0"/>
            <a:r>
              <a:rPr lang="th-TH" b="1" dirty="0">
                <a:latin typeface="Browallia New" pitchFamily="34" charset="-34"/>
                <a:cs typeface="Browallia New" pitchFamily="34" charset="-34"/>
              </a:rPr>
              <a:t> ผลงานใช้ขอจบไม่ได้ หากพบภายหลัง จะถูกเพิกถอนวุฒิ </a:t>
            </a:r>
          </a:p>
          <a:p>
            <a:pPr lvl="0"/>
            <a:r>
              <a:rPr lang="th-TH" b="1" dirty="0">
                <a:latin typeface="Browallia New" pitchFamily="34" charset="-34"/>
                <a:cs typeface="Browallia New" pitchFamily="34" charset="-34"/>
              </a:rPr>
              <a:t>หากนำงานอันมีลิขสิทธิ์มาใช้อย่างผิดกฎหมาย อาจถูกลงโทษตามกฎหมาย (ตามกฎหมายใช้เพื่อการวิจัยได้ แต่ต้องเป็น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fair use)</a:t>
            </a:r>
            <a:endParaRPr lang="th-TH" dirty="0">
              <a:latin typeface="Browallia New" pitchFamily="34" charset="-34"/>
              <a:cs typeface="Browallia New" pitchFamily="34" charset="-34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648"/>
            <a:ext cx="9135279" cy="1669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593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ถูกถอนปริญญาจากการลอกเลียน</a:t>
            </a:r>
            <a:r>
              <a:rPr lang="th-TH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รายแรก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ของไทย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363272" cy="5328592"/>
          </a:xfrm>
        </p:spPr>
        <p:txBody>
          <a:bodyPr>
            <a:noAutofit/>
          </a:bodyPr>
          <a:lstStyle/>
          <a:p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นาย ศ.  วทด. สาขาวิชาเทคโนโลยีการเกษตร คณะวิทยาศาสตร์ จุฬาลงกรณ์มหาวิทยาลัย </a:t>
            </a:r>
            <a:endParaRPr lang="en-US" sz="2800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สำเร็จการศึกษาเมื่อปี 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2550 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(อดีต ผอ. สำนักงานนวัตกรรมแห่งชาติ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สนช)</a:t>
            </a:r>
            <a:endParaRPr lang="en-US" sz="2800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เรื่องการสร้างกลยุทธ์แห่งชาติด้านการเกษตรอินทรีย์ของประเทศไทย: กรณีศึกษาการผลิตหน่อไม้ฝรั่งอินทรีย์</a:t>
            </a:r>
            <a:endParaRPr lang="en-US" sz="2800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คณะกรรมการสอบสวน คือ ศ. นพ.ยง ภู่วรวรรณ และมีกรรมการอีก 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6 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คน </a:t>
            </a:r>
            <a:endParaRPr lang="en-US" sz="2800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สรุปว่า </a:t>
            </a:r>
            <a:r>
              <a:rPr lang="th-TH" sz="28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ลอกเลียน </a:t>
            </a:r>
            <a:r>
              <a:rPr lang="en-US" sz="28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80% </a:t>
            </a:r>
            <a:r>
              <a:rPr lang="th-TH" sz="28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ในจำนวน </a:t>
            </a:r>
            <a:r>
              <a:rPr lang="en-US" sz="28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205 </a:t>
            </a:r>
            <a:r>
              <a:rPr lang="th-TH" sz="28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หน้า 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ทั้ง 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self-plagiarism 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หรือลอกวรรณกรรมของผู้อื่น หรือโดยผู้อื่นเป็นเจ้าของร่วม</a:t>
            </a:r>
            <a:endParaRPr lang="en-US" sz="2800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สนช ให้ทุนแก่บริษัท สวิฟท์ เพื่อทำวิจัย สนช.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+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บริษัท สวิฟท์ จึงเป็นเจ้าของร่วมกัน ผอ. สนช. ลอกเนื้อหาส่วนใหญ่จากรายงานการวิจัยดังกล่าวมาเป็นส่วนหนึ่งของวิทยานิพนธ์</a:t>
            </a:r>
          </a:p>
          <a:p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21 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มินายน </a:t>
            </a:r>
            <a:r>
              <a:rPr lang="en-US" sz="2800" b="1" dirty="0">
                <a:latin typeface="Browallia New" pitchFamily="34" charset="-34"/>
                <a:cs typeface="Browallia New" pitchFamily="34" charset="-34"/>
              </a:rPr>
              <a:t>2555 </a:t>
            </a:r>
            <a:r>
              <a:rPr lang="th-TH" sz="2800" b="1" dirty="0">
                <a:latin typeface="Browallia New" pitchFamily="34" charset="-34"/>
                <a:cs typeface="Browallia New" pitchFamily="34" charset="-34"/>
              </a:rPr>
              <a:t>สภามหาวิทยาลัย มีมติให้</a:t>
            </a:r>
            <a:r>
              <a:rPr lang="th-TH" sz="28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เพิกถอนปริญญา</a:t>
            </a:r>
            <a:endParaRPr lang="th-TH" sz="2400" b="1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9119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คณะกรรมการ ป.ป.ช ลงมติชี้มูลความผิดวันที่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22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ธ.ค.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 2563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และเป็นโจทก์ยื่นฟ้องต่อศาลอาญาคดีทุจริตประพฤติมิชอบกลาง</a:t>
            </a:r>
            <a:endParaRPr lang="en-US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คำพิพากษา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นาย ศ. เมื่อครั้งดำรงตำแหน่ง ผอ.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สนช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 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ใช้งบประมาณของ สนช จ้างนายวิลเลี่ยม วิน เอลลิส ให้ทำวิจัยเพื่อนำไปคัดลอกเป็นวิทยานิพนธ์ปริญญาเอกของตน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 </a:t>
            </a:r>
            <a:endParaRPr lang="th-TH" b="1" dirty="0">
              <a:latin typeface="Browallia New" pitchFamily="34" charset="-34"/>
              <a:cs typeface="Browallia New" pitchFamily="34" charset="-34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   </a:t>
            </a:r>
            <a:r>
              <a:rPr lang="th-TH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จำคุกกระทงละ </a:t>
            </a:r>
            <a:r>
              <a:rPr lang="en-US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4 </a:t>
            </a:r>
            <a:r>
              <a:rPr lang="th-TH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ปี รวม </a:t>
            </a:r>
            <a:r>
              <a:rPr lang="en-US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2 </a:t>
            </a:r>
            <a:r>
              <a:rPr lang="th-TH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กระทง เป็นจำคุก </a:t>
            </a:r>
            <a:r>
              <a:rPr lang="en-US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8 </a:t>
            </a:r>
            <a:r>
              <a:rPr lang="th-TH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ปี</a:t>
            </a:r>
          </a:p>
        </p:txBody>
      </p:sp>
    </p:spTree>
    <p:extLst>
      <p:ext uri="{BB962C8B-B14F-4D97-AF65-F5344CB8AC3E}">
        <p14:creationId xmlns:p14="http://schemas.microsoft.com/office/powerpoint/2010/main" val="1747686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Browallia New" pitchFamily="34" charset="-34"/>
                <a:cs typeface="Browallia New" pitchFamily="34" charset="-34"/>
              </a:rPr>
              <a:t>2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กรณีถอดถอนปริญญาของ</a:t>
            </a:r>
            <a:r>
              <a:rPr lang="th-TH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มหาวิทยาลัยศิลปากร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ดุษฎีนิพนธ์ปริญญาเอก สาขา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Architectural Heritage Management and Tourism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ปี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2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009 ของนาย.....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นักอักษรศาสตร์ชำนาญการพิเศษ สังกัดสำนักวรรณกรรมและประวัติศาสตร์ กรมศิลปากร มีเนื้อหาเหมือนกับหนังสือ “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Architecture of Thailand”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ที่เขียนโดยนายนิธิ สถาปิตานนท์ ศิลปินแห่งชาติ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+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สถาปนิกชื่อดัง และนายไบรอัน เมอร์เทนส์ </a:t>
            </a:r>
            <a:r>
              <a:rPr lang="th-TH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โดยมีเนื้อหาซ้ำถึง 50 หน้า </a:t>
            </a:r>
            <a:endParaRPr lang="en-US" b="1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ผู้ถูกลงโทษได้ลาออกจากงาน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33449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อดีตนักศึกษาภาควิชามานุษยวิทยา คณะโบราณคดี มศก. วิทยานิพนธ์ปริญญาโทเรื่อง “ทุนทางสังคมและวัฒนธรรมกับการปรับตัวธุรกิจร้านอาหารของคนไทยเชื้อสายเวียดนามในเขต</a:t>
            </a:r>
            <a:r>
              <a:rPr lang="th-TH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เทศบาลเมือง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นครพนม” </a:t>
            </a:r>
          </a:p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คัดลอกผลงานวิทยานิพนธ์ของ น.ส.จตุพร ดอนโสม อาจารย์มหาวิทยาลัยราชภัฏบุรีรัมย์ อดีตนักศึกษาปริญญาโท คณะมนุษยศาสตร์และสังคมศาสตร์ มข. เรื่อง “การสร้างอัตลักษณ์ทางชาติพันธุ์ของคนไทยเชื้อสายเวียดนามบ้านนาจอก </a:t>
            </a:r>
            <a:r>
              <a:rPr lang="th-TH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ต.หนองญาติ อ.เมือง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จ.นครพนม” </a:t>
            </a:r>
          </a:p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พบว่าคัดลอกงานวิทยานิพนธ์จริงในระดับขั้น “รุนแรง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”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60% </a:t>
            </a:r>
          </a:p>
          <a:p>
            <a:endParaRPr lang="en-US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7584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คำกล่าวผู้ถูกถอดถอน</a:t>
            </a:r>
            <a:endParaRPr lang="en-US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ตนทำวิทยานิพนธ์เกี่ยวกับเทศบาลเมือง ซึ่ง น.ส.จตุพร ทำเกี่ยวกับเทศบาลอีกแห่ง (ในนครพนม)</a:t>
            </a:r>
            <a:endParaRPr lang="en-US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อีกทั้งข้อมูลของ น.ส.จตุพรที่ดึงมาเป็นข้อมูลประวัติศาสตร์ ความจริงไม่ต้องเอามาก็ได้ เพราะไม่ได้เกี่ยวข้องโดยตรงกับหัวข้อวิทยานิพนธ์ที่ทำ โดยข้อมูลดังกล่าวตนจ้างเด็กในพื้นที่เก็บข้อมูล และไม่รู้ว่าข้อมูลที่เก็บมาเป็นของ น.ส.จตุพร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6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777" y="476672"/>
            <a:ext cx="8229600" cy="59343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การสร้างผลงานปลอม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-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 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make 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ข้อมูล</a:t>
            </a:r>
            <a:b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656" y="980728"/>
            <a:ext cx="8229600" cy="517403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Hwang Woo-Suk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: Seoul National University</a:t>
            </a:r>
          </a:p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ผลงานการสร้าง 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stem cell 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ของมนุษย์จาก</a:t>
            </a:r>
            <a:r>
              <a:rPr lang="th-TH" b="1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เซล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ผิวหนัง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: </a:t>
            </a:r>
          </a:p>
          <a:p>
            <a:pPr marL="0" indent="0">
              <a:buNone/>
            </a:pP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  การตกแต่งข้อมูล ไม่มีหลักฐานว่าทำจริง</a:t>
            </a:r>
            <a:endParaRPr lang="en-US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การโคลนนิ่ง </a:t>
            </a:r>
            <a:r>
              <a:rPr lang="en-US" b="1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Snuppy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  <a:p>
            <a:pPr marL="0" indent="0">
              <a:buNone/>
            </a:pP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สุนัขโคลนนิงตัวแรกของโลก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: </a:t>
            </a:r>
          </a:p>
          <a:p>
            <a:pPr marL="0" indent="0">
              <a:buNone/>
            </a:pPr>
            <a:r>
              <a:rPr lang="th-TH" b="1" dirty="0">
                <a:latin typeface="Browallia New" pitchFamily="34" charset="-34"/>
                <a:cs typeface="Browallia New" pitchFamily="34" charset="-34"/>
              </a:rPr>
              <a:t>ทำได้จริง</a:t>
            </a:r>
            <a:endParaRPr lang="en-US" b="1" dirty="0">
              <a:latin typeface="Browallia New" pitchFamily="34" charset="-34"/>
              <a:cs typeface="Browallia New" pitchFamily="34" charset="-34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572" y="2721896"/>
            <a:ext cx="3886200" cy="348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6293958"/>
            <a:ext cx="493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/>
              <a:t>www.flickr.com/photos/jiadoldol/67824342</a:t>
            </a:r>
          </a:p>
        </p:txBody>
      </p:sp>
    </p:spTree>
    <p:extLst>
      <p:ext uri="{BB962C8B-B14F-4D97-AF65-F5344CB8AC3E}">
        <p14:creationId xmlns:p14="http://schemas.microsoft.com/office/powerpoint/2010/main" val="3156712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จากรายงานการวิจัยที่ ผศ.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N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เสนอต่อมหาวิทยาลัยราชภัฏนครสวรรค์ พบว่า ผศ.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N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(คณบดี) มิได้ทำวิจัยตามที่ได้ให้คำมั่นไว้ในสัญญารับทุน (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40000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บาท)</a:t>
            </a:r>
          </a:p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แต่นำผลงานสารนิพนธ์ที่ อ.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P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(รองคณบดี) ที่เสนอเพื่อสำเร็จการศึกษาระดับปริญญาโท จากมหาวิทยาลัยภาคกลาง มาเสนอต่อมหาวิทยาลัย</a:t>
            </a:r>
          </a:p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ขัดต่อพระราชบัญญัติระเบียบข้าราชการพลเรือนในสถาบันอุดมศึกษา พ.ศ.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2547……. 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การกระทำดังกล่าวถือเป็นความผิดวินัยอย่างร้ายแรง</a:t>
            </a:r>
            <a:endParaRPr lang="en-US" b="1" dirty="0">
              <a:latin typeface="Browallia New" pitchFamily="34" charset="-34"/>
              <a:cs typeface="Browallia New" pitchFamily="34" charset="-34"/>
            </a:endParaRPr>
          </a:p>
          <a:p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6001048" y="422563"/>
            <a:ext cx="3156633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การลอกเลียนทั้งหมด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61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4" y="547398"/>
            <a:ext cx="7168228" cy="21151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948895" y="231240"/>
            <a:ext cx="3195105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Plagiarism </a:t>
            </a:r>
            <a:r>
              <a:rPr lang="th-TH" sz="36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คืออะไร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51382"/>
            <a:ext cx="8640960" cy="2570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7548202" y="3429000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3508" y="4221088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24328" y="3429000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23728" y="4921832"/>
            <a:ext cx="6264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22834" y="5085184"/>
            <a:ext cx="2940228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self-plagiarism</a:t>
            </a:r>
            <a:endParaRPr lang="th-TH" sz="36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3508" y="6237312"/>
            <a:ext cx="8748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grad.psu.ac.th/</a:t>
            </a:r>
            <a:r>
              <a:rPr lang="en-US" sz="2400" dirty="0" err="1"/>
              <a:t>th</a:t>
            </a:r>
            <a:r>
              <a:rPr lang="en-US" sz="2400" dirty="0"/>
              <a:t>/current-student/graduate-study-guideline.html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854884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363272" cy="547260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การ</a:t>
            </a:r>
            <a:r>
              <a:rPr lang="th-TH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ลอกคำต่อคำ</a:t>
            </a:r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โดยไม่เปลี่ยนแปลงใดๆ </a:t>
            </a:r>
            <a:endParaRPr lang="en-US" sz="4000" b="1" dirty="0">
              <a:latin typeface="Browallia New" pitchFamily="34" charset="-34"/>
              <a:cs typeface="Browallia New" pitchFamily="34" charset="-34"/>
            </a:endParaRPr>
          </a:p>
          <a:p>
            <a:pPr lvl="0"/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กา</a:t>
            </a:r>
            <a:r>
              <a:rPr lang="th-TH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รเปลี่ยนคำ</a:t>
            </a:r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บางคำในข้อความต้นฉบับ </a:t>
            </a:r>
            <a:endParaRPr lang="en-US" sz="4000" b="1" dirty="0">
              <a:latin typeface="Browallia New" pitchFamily="34" charset="-34"/>
              <a:cs typeface="Browallia New" pitchFamily="34" charset="-34"/>
            </a:endParaRPr>
          </a:p>
          <a:p>
            <a:pPr lvl="0"/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การ </a:t>
            </a:r>
            <a:r>
              <a:rPr lang="en-US" sz="4000" b="1" dirty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paraphrase </a:t>
            </a:r>
            <a:r>
              <a:rPr lang="en-US" sz="4000" b="1" dirty="0">
                <a:latin typeface="Browallia New" pitchFamily="34" charset="-34"/>
                <a:cs typeface="Browallia New" pitchFamily="34" charset="-34"/>
              </a:rPr>
              <a:t> (</a:t>
            </a:r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การเรียบเรียงใหม่) โดยเขียนปรับสำนวนใหม่เป็นภาษาของตนเอง แต่คงความหมาย ความยาว และน้ำหนักของเนื้อหา (และ</a:t>
            </a:r>
            <a:r>
              <a:rPr lang="th-TH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ไม่อ้างอิง</a:t>
            </a:r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) </a:t>
            </a:r>
            <a:endParaRPr lang="en-US" sz="4000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การ</a:t>
            </a:r>
            <a:r>
              <a:rPr lang="th-TH" sz="4000" b="1" dirty="0">
                <a:solidFill>
                  <a:srgbClr val="00B050"/>
                </a:solidFill>
                <a:latin typeface="Browallia New" pitchFamily="34" charset="-34"/>
                <a:cs typeface="Browallia New" pitchFamily="34" charset="-34"/>
              </a:rPr>
              <a:t>สรุปใจความ</a:t>
            </a:r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สำคัญ โดยเขียนปรับสำนวนใหม่เป็นภาษาของตนเอง และทำให้สั้นกว่าเดิม (และ</a:t>
            </a:r>
            <a:r>
              <a:rPr lang="th-TH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ไม่อ้างอิง</a:t>
            </a:r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) </a:t>
            </a:r>
            <a:endParaRPr lang="en-US" sz="4000" b="1" dirty="0">
              <a:latin typeface="Browallia New" pitchFamily="34" charset="-34"/>
              <a:cs typeface="Browallia New" pitchFamily="34" charset="-34"/>
            </a:endParaRPr>
          </a:p>
          <a:p>
            <a:pPr lvl="0"/>
            <a:r>
              <a:rPr lang="th-TH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การแปล</a:t>
            </a:r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จากภาษาอื่นแบบ</a:t>
            </a:r>
            <a:r>
              <a:rPr lang="th-TH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ตรงตัว</a:t>
            </a:r>
            <a:endParaRPr lang="en-US" sz="4000" b="1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  <a:p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การคัดลอกแนวคิดมาใช้ศึกษา อธิบาย วิเคราะห์ (และ</a:t>
            </a:r>
            <a:r>
              <a:rPr lang="th-TH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ไม่อ้างอิง</a:t>
            </a:r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) </a:t>
            </a:r>
            <a:endParaRPr lang="en-US" sz="4000" b="1" dirty="0">
              <a:latin typeface="Browallia New" pitchFamily="34" charset="-34"/>
              <a:cs typeface="Browallia New" pitchFamily="34" charset="-34"/>
            </a:endParaRPr>
          </a:p>
          <a:p>
            <a:pPr lvl="0"/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การอ้างอิงแหล่งที่มาซึ่งเป็นเท็จ</a:t>
            </a:r>
            <a:endParaRPr lang="en-US" sz="4000" b="1" dirty="0">
              <a:latin typeface="Browallia New" pitchFamily="34" charset="-34"/>
              <a:cs typeface="Browallia New" pitchFamily="34" charset="-34"/>
            </a:endParaRPr>
          </a:p>
          <a:p>
            <a:pPr lvl="0"/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การคัดลอกงานตนเอง (</a:t>
            </a:r>
            <a:r>
              <a:rPr lang="en-US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self plagiarism</a:t>
            </a:r>
            <a:r>
              <a:rPr lang="en-US" sz="4000" b="1" dirty="0">
                <a:latin typeface="Browallia New" pitchFamily="34" charset="-34"/>
                <a:cs typeface="Browallia New" pitchFamily="34" charset="-34"/>
              </a:rPr>
              <a:t>) </a:t>
            </a:r>
            <a:r>
              <a:rPr lang="th-TH" sz="4000" b="1" dirty="0">
                <a:latin typeface="Browallia New" pitchFamily="34" charset="-34"/>
                <a:cs typeface="Browallia New" pitchFamily="34" charset="-34"/>
              </a:rPr>
              <a:t>การนำงานเก่าของตนเองมาใช้โดยไม่มีการปรับปรุง โดย</a:t>
            </a:r>
            <a:r>
              <a:rPr lang="th-TH" sz="40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จงใจแสดงว่าเป็นงานใหม่ </a:t>
            </a:r>
            <a:endParaRPr lang="en-US" sz="4000" b="1" dirty="0">
              <a:solidFill>
                <a:srgbClr val="FF0000"/>
              </a:solidFill>
              <a:latin typeface="Browallia New" pitchFamily="34" charset="-34"/>
              <a:cs typeface="Browallia New" pitchFamily="34" charset="-34"/>
            </a:endParaRPr>
          </a:p>
          <a:p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60648"/>
            <a:ext cx="3903633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ประเภทของ </a:t>
            </a:r>
            <a:r>
              <a:rPr lang="en-US" sz="3600" dirty="0">
                <a:solidFill>
                  <a:schemeClr val="bg1"/>
                </a:solidFill>
              </a:rPr>
              <a:t>plagiarism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93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84976" cy="483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98254" y="980728"/>
            <a:ext cx="2861681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โปรแกรมที่ </a:t>
            </a:r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PSU </a:t>
            </a:r>
            <a:r>
              <a:rPr lang="th-TH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ใช้</a:t>
            </a:r>
          </a:p>
        </p:txBody>
      </p:sp>
    </p:spTree>
    <p:extLst>
      <p:ext uri="{BB962C8B-B14F-4D97-AF65-F5344CB8AC3E}">
        <p14:creationId xmlns:p14="http://schemas.microsoft.com/office/powerpoint/2010/main" val="2068296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Turnitin</a:t>
            </a:r>
            <a:r>
              <a:rPr lang="en-US" dirty="0"/>
              <a:t>: comparison database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present+archived</a:t>
            </a:r>
            <a:r>
              <a:rPr lang="en-US" dirty="0"/>
              <a:t> web content publicly available</a:t>
            </a:r>
          </a:p>
          <a:p>
            <a:r>
              <a:rPr lang="en-US" dirty="0"/>
              <a:t>books, newspapers, and journals (library databases, digital reference collections, and subscription-based publications)</a:t>
            </a:r>
          </a:p>
          <a:p>
            <a:r>
              <a:rPr lang="en-US" dirty="0"/>
              <a:t>student papers submitted to </a:t>
            </a:r>
            <a:r>
              <a:rPr lang="en-US" dirty="0" err="1"/>
              <a:t>Turnitin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36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dirty="0">
                <a:latin typeface="Browallia New" pitchFamily="34" charset="-34"/>
                <a:cs typeface="Browallia New" pitchFamily="34" charset="-34"/>
              </a:rPr>
              <a:t>เครื่องมือตรวจการลอกเลียน</a:t>
            </a:r>
            <a:r>
              <a:rPr lang="th-TH" sz="36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ของต่างชาติ</a:t>
            </a:r>
            <a:r>
              <a:rPr lang="en-US" sz="36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th-TH" sz="3600" b="1" dirty="0">
                <a:latin typeface="Browallia New" pitchFamily="34" charset="-34"/>
                <a:cs typeface="Browallia New" pitchFamily="34" charset="-34"/>
              </a:rPr>
              <a:t>เช่น </a:t>
            </a:r>
          </a:p>
          <a:p>
            <a:r>
              <a:rPr lang="en-US" sz="3600" b="1" dirty="0" err="1">
                <a:latin typeface="Browallia New" pitchFamily="34" charset="-34"/>
                <a:cs typeface="Browallia New" pitchFamily="34" charset="-34"/>
              </a:rPr>
              <a:t>Turnitin</a:t>
            </a:r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 : http://www.turnitin.com/ </a:t>
            </a:r>
          </a:p>
          <a:p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Article Checker : http://www.articlechecker.com/ </a:t>
            </a:r>
          </a:p>
          <a:p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Scan My Essay : http://www.scanmyessay.com/ </a:t>
            </a:r>
          </a:p>
          <a:p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Plagiarism Detect : http://plagiarism-detect.com/ </a:t>
            </a:r>
          </a:p>
          <a:p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Plagiarism : http://www.plagiarism.org/ </a:t>
            </a:r>
          </a:p>
          <a:p>
            <a:r>
              <a:rPr lang="en-US" sz="3600" b="1" dirty="0" err="1">
                <a:latin typeface="Browallia New" pitchFamily="34" charset="-34"/>
                <a:cs typeface="Browallia New" pitchFamily="34" charset="-34"/>
              </a:rPr>
              <a:t>Grammarly</a:t>
            </a:r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 : http://www.grammarly.com/ </a:t>
            </a:r>
          </a:p>
          <a:p>
            <a:r>
              <a:rPr lang="en-US" sz="3600" b="1" dirty="0" err="1">
                <a:latin typeface="Browallia New" pitchFamily="34" charset="-34"/>
                <a:cs typeface="Browallia New" pitchFamily="34" charset="-34"/>
              </a:rPr>
              <a:t>Smallseotools</a:t>
            </a:r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 : http://smallseotools.com/plagiarism-checker/ </a:t>
            </a:r>
            <a:endParaRPr lang="th-TH" sz="3600" b="1" dirty="0"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2340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40668"/>
            <a:ext cx="8229600" cy="59766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ของไทย </a:t>
            </a:r>
            <a:r>
              <a:rPr lang="th-TH" sz="3600" b="1" dirty="0">
                <a:latin typeface="Browallia New" pitchFamily="34" charset="-34"/>
                <a:cs typeface="Browallia New" pitchFamily="34" charset="-34"/>
              </a:rPr>
              <a:t>ได้แก่</a:t>
            </a:r>
          </a:p>
          <a:p>
            <a:r>
              <a:rPr lang="en-US" sz="3600" b="1" dirty="0" err="1">
                <a:latin typeface="Browallia New" pitchFamily="34" charset="-34"/>
                <a:cs typeface="Browallia New" pitchFamily="34" charset="-34"/>
              </a:rPr>
              <a:t>CopyCatch</a:t>
            </a:r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3600" b="1" dirty="0">
                <a:latin typeface="Browallia New" pitchFamily="34" charset="-34"/>
                <a:cs typeface="Browallia New" pitchFamily="34" charset="-34"/>
                <a:hlinkClick r:id="rId2"/>
              </a:rPr>
              <a:t>copycatch.in.th/</a:t>
            </a:r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  </a:t>
            </a:r>
            <a:r>
              <a:rPr lang="th-TH" sz="3600" b="1" dirty="0">
                <a:latin typeface="Browallia New" pitchFamily="34" charset="-34"/>
                <a:cs typeface="Browallia New" pitchFamily="34" charset="-34"/>
              </a:rPr>
              <a:t>พัฒนาโดยศูนย์เทคโนโลยีอิเล็กทรอนิกส์และคอมพิวเตอร์แห่งชาติ </a:t>
            </a:r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NECTEC)  </a:t>
            </a:r>
          </a:p>
          <a:p>
            <a:endParaRPr lang="en-US" sz="3600" b="1" dirty="0">
              <a:latin typeface="Browallia New" pitchFamily="34" charset="-34"/>
              <a:cs typeface="Browallia New" pitchFamily="34" charset="-34"/>
            </a:endParaRPr>
          </a:p>
          <a:p>
            <a:endParaRPr lang="en-US" sz="3600" b="1" dirty="0">
              <a:latin typeface="Browallia New" pitchFamily="34" charset="-34"/>
              <a:cs typeface="Browallia New" pitchFamily="34" charset="-34"/>
            </a:endParaRPr>
          </a:p>
          <a:p>
            <a:endParaRPr lang="en-US" sz="3600" b="1" dirty="0">
              <a:latin typeface="Browallia New" pitchFamily="34" charset="-34"/>
              <a:cs typeface="Browallia New" pitchFamily="34" charset="-34"/>
            </a:endParaRPr>
          </a:p>
          <a:p>
            <a:endParaRPr lang="en-US" sz="3600" b="1" dirty="0">
              <a:latin typeface="Browallia New" pitchFamily="34" charset="-34"/>
              <a:cs typeface="Browallia New" pitchFamily="34" charset="-34"/>
            </a:endParaRPr>
          </a:p>
          <a:p>
            <a:endParaRPr lang="en-US" sz="3600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sz="3600" b="1" dirty="0">
                <a:latin typeface="Browallia New" pitchFamily="34" charset="-34"/>
                <a:cs typeface="Browallia New" pitchFamily="34" charset="-34"/>
              </a:rPr>
              <a:t>อักขราวิสุทธิ์ </a:t>
            </a:r>
            <a:r>
              <a:rPr lang="en-US" sz="3600" b="1" dirty="0">
                <a:latin typeface="Browallia New" pitchFamily="34" charset="-34"/>
                <a:cs typeface="Browallia New" pitchFamily="34" charset="-34"/>
              </a:rPr>
              <a:t>www.akarawisut.com/ </a:t>
            </a:r>
            <a:r>
              <a:rPr lang="th-TH" sz="3600" b="1" dirty="0">
                <a:latin typeface="Browallia New" pitchFamily="34" charset="-34"/>
                <a:cs typeface="Browallia New" pitchFamily="34" charset="-34"/>
              </a:rPr>
              <a:t>โดยจุฬาลงกรณ์มหาวิทยาลัย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00" y="5850607"/>
            <a:ext cx="22860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90738"/>
            <a:ext cx="8460432" cy="247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467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35488" y="4513953"/>
            <a:ext cx="4608512" cy="234404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35" y="4397321"/>
            <a:ext cx="4267944" cy="246067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-22402" y="11945"/>
            <a:ext cx="5943600" cy="357187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4899720" y="1052736"/>
            <a:ext cx="425796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15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41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491171"/>
            <a:ext cx="370790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ใบสรุป </a:t>
            </a:r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originality report</a:t>
            </a:r>
            <a:endParaRPr lang="th-TH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1120294"/>
            <a:ext cx="2016224" cy="1300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98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21404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16023"/>
            <a:ext cx="2581156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originality report</a:t>
            </a:r>
            <a:endParaRPr lang="th-TH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-1"/>
            <a:ext cx="2380780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similarity index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9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26758-5308-4D74-9F42-6ADF3DC9A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6000" b="1" dirty="0">
                <a:solidFill>
                  <a:srgbClr val="FF0000"/>
                </a:solidFill>
              </a:rPr>
              <a:t>การใช้รูป</a:t>
            </a:r>
            <a:r>
              <a:rPr lang="en-US" sz="6000" b="1" dirty="0">
                <a:solidFill>
                  <a:srgbClr val="FF0000"/>
                </a:solidFill>
              </a:rPr>
              <a:t>-</a:t>
            </a:r>
            <a:r>
              <a:rPr lang="th-TH" sz="6000" b="1" dirty="0">
                <a:solidFill>
                  <a:srgbClr val="FF0000"/>
                </a:solidFill>
              </a:rPr>
              <a:t>ตารางของผู้อื่นในวิทยานิพนธ์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9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" y="2694930"/>
            <a:ext cx="9026490" cy="30243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5129718" y="4927178"/>
            <a:ext cx="3816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3174" y="3054970"/>
            <a:ext cx="8856984" cy="1512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3174" y="5719266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73734" y="5287218"/>
            <a:ext cx="3816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3742"/>
            <a:ext cx="7168228" cy="2115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938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6" y="836712"/>
            <a:ext cx="9175846" cy="3384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1619672" y="3429000"/>
            <a:ext cx="6840760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19672" y="1484784"/>
            <a:ext cx="7128792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2060848"/>
            <a:ext cx="277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23414" y="5368968"/>
            <a:ext cx="6120586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บัณฑิตวิทยาลัยตรวจการลอกเลียนอย่างไร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5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508" y="6237312"/>
            <a:ext cx="8748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grad.psu.ac.th/</a:t>
            </a:r>
            <a:r>
              <a:rPr lang="en-US" sz="2400" dirty="0" err="1"/>
              <a:t>th</a:t>
            </a:r>
            <a:r>
              <a:rPr lang="en-US" sz="2400" dirty="0"/>
              <a:t>/current-student/graduate-study-guideline.html</a:t>
            </a:r>
            <a:endParaRPr lang="th-TH" sz="24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764704"/>
            <a:ext cx="8496944" cy="3679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188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" y="476672"/>
            <a:ext cx="8935459" cy="5506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1907704" y="980728"/>
            <a:ext cx="3888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04320" y="3717032"/>
            <a:ext cx="4096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16016" y="4653136"/>
            <a:ext cx="3888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71800" y="5983458"/>
            <a:ext cx="3888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63924" y="2348880"/>
            <a:ext cx="28401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16495" y="3230065"/>
            <a:ext cx="7287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733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" y="1628800"/>
            <a:ext cx="8229600" cy="748680"/>
          </a:xfrm>
          <a:solidFill>
            <a:srgbClr val="0070C0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High similarity index, but no plagiarism</a:t>
            </a:r>
          </a:p>
        </p:txBody>
      </p:sp>
    </p:spTree>
    <p:extLst>
      <p:ext uri="{BB962C8B-B14F-4D97-AF65-F5344CB8AC3E}">
        <p14:creationId xmlns:p14="http://schemas.microsoft.com/office/powerpoint/2010/main" val="29211550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919163"/>
            <a:ext cx="607695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" y="116632"/>
            <a:ext cx="6278091" cy="223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9711" y="6243613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Multiple sources: no need for revision</a:t>
            </a:r>
            <a:endParaRPr lang="th-TH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58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89"/>
            <a:ext cx="9036496" cy="51320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3347864" y="1412776"/>
            <a:ext cx="3744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47664" y="1988840"/>
            <a:ext cx="7056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7584" y="2636912"/>
            <a:ext cx="3888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03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6096" y="476672"/>
            <a:ext cx="2530624" cy="5966916"/>
          </a:xfrm>
        </p:spPr>
        <p:txBody>
          <a:bodyPr>
            <a:normAutofit lnSpcReduction="10000"/>
          </a:bodyPr>
          <a:lstStyle/>
          <a:p>
            <a:r>
              <a:rPr lang="th-TH" dirty="0"/>
              <a:t>นักศึกษาชี้แจงว่าลอก </a:t>
            </a:r>
            <a:r>
              <a:rPr lang="en-US" dirty="0"/>
              <a:t>student paper </a:t>
            </a:r>
            <a:r>
              <a:rPr lang="th-TH" dirty="0"/>
              <a:t>ของนักศึกษาคนอื่นซึ่งแปลข้อความนี้มาจากเอกสารต่างประเทศ</a:t>
            </a:r>
          </a:p>
          <a:p>
            <a:r>
              <a:rPr lang="th-TH" dirty="0"/>
              <a:t>มีซ้ำมากตรงจุดอื่นอีก แต่ นศ บอกว่าซ้ำกับ </a:t>
            </a:r>
            <a:r>
              <a:rPr lang="en-US" dirty="0"/>
              <a:t>student paper </a:t>
            </a:r>
            <a:r>
              <a:rPr lang="th-TH" dirty="0"/>
              <a:t>ของตนเอง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" y="0"/>
            <a:ext cx="6192688" cy="644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53783" y="6206402"/>
            <a:ext cx="3690217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Need to be revised</a:t>
            </a:r>
            <a:endParaRPr lang="th-TH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32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890588"/>
            <a:ext cx="6162675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9985" y="2844796"/>
            <a:ext cx="3690217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Need to be revised</a:t>
            </a:r>
            <a:endParaRPr lang="th-TH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910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070"/>
            <a:ext cx="8784976" cy="663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652" y="1238455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Single source: </a:t>
            </a:r>
            <a:r>
              <a:rPr lang="en-US" sz="3200" b="1" dirty="0" err="1">
                <a:solidFill>
                  <a:schemeClr val="bg1"/>
                </a:solidFill>
              </a:rPr>
              <a:t>sporadic+less</a:t>
            </a:r>
            <a:r>
              <a:rPr lang="en-US" sz="3200" b="1" dirty="0">
                <a:solidFill>
                  <a:schemeClr val="bg1"/>
                </a:solidFill>
              </a:rPr>
              <a:t> than 2 lines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9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156176" y="692696"/>
            <a:ext cx="2987824" cy="74868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Tables? Pictures?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2492896"/>
            <a:ext cx="77768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-หลีกเลี่ยงรูปที่มี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copyright</a:t>
            </a:r>
          </a:p>
          <a:p>
            <a:endParaRPr lang="th-TH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-พยายามใช้รูปที่ได้รับอนุญาตให้ใช้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 (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ขออนุญาต หรือใช้รูปที่เจ้าของให้สิทธิ์ในการใช้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---creative commons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)</a:t>
            </a:r>
          </a:p>
          <a:p>
            <a:endParaRPr lang="en-US" b="1" dirty="0">
              <a:latin typeface="Browallia New" pitchFamily="34" charset="-34"/>
              <a:cs typeface="Browallia New" pitchFamily="34" charset="-34"/>
            </a:endParaRPr>
          </a:p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-ขอให้</a:t>
            </a:r>
            <a:r>
              <a:rPr lang="th-TH" b="1" dirty="0"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อ้างอิงที่มาเสมอ</a:t>
            </a:r>
            <a:r>
              <a:rPr lang="th-TH" b="1" dirty="0">
                <a:latin typeface="Browallia New" pitchFamily="34" charset="-34"/>
                <a:cs typeface="Browallia New" pitchFamily="34" charset="-34"/>
              </a:rPr>
              <a:t>ในตำแหน่งที่เหมาะสมตามรูปแบบการอ้างอิงที่ท่านใช้</a:t>
            </a:r>
          </a:p>
          <a:p>
            <a:endParaRPr lang="th-TH" b="1" dirty="0"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54C9E-EB82-48D8-80CC-A729EB241037}"/>
              </a:ext>
            </a:extLst>
          </p:cNvPr>
          <p:cNvSpPr txBox="1"/>
          <p:nvPr/>
        </p:nvSpPr>
        <p:spPr>
          <a:xfrm>
            <a:off x="1043608" y="1268760"/>
            <a:ext cx="3133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Best practice</a:t>
            </a:r>
          </a:p>
        </p:txBody>
      </p:sp>
    </p:spTree>
    <p:extLst>
      <p:ext uri="{BB962C8B-B14F-4D97-AF65-F5344CB8AC3E}">
        <p14:creationId xmlns:p14="http://schemas.microsoft.com/office/powerpoint/2010/main" val="13632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280920" cy="612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2474" y="924144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Single source: </a:t>
            </a:r>
            <a:r>
              <a:rPr lang="en-US" sz="3200" b="1" dirty="0" err="1">
                <a:solidFill>
                  <a:schemeClr val="bg1"/>
                </a:solidFill>
              </a:rPr>
              <a:t>sporadic+less</a:t>
            </a:r>
            <a:r>
              <a:rPr lang="en-US" sz="3200" b="1" dirty="0">
                <a:solidFill>
                  <a:schemeClr val="bg1"/>
                </a:solidFill>
              </a:rPr>
              <a:t> than 2 lines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598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814388"/>
            <a:ext cx="451485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39450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Multiple sources: no need for revision</a:t>
            </a:r>
            <a:endParaRPr lang="th-TH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240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762000"/>
            <a:ext cx="49720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61363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Multiple sources: no need for revision</a:t>
            </a:r>
            <a:endParaRPr lang="th-TH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65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76672"/>
            <a:ext cx="7953375" cy="55149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5517232"/>
            <a:ext cx="5547433" cy="1152128"/>
          </a:xfrm>
        </p:spPr>
        <p:txBody>
          <a:bodyPr>
            <a:normAutofit lnSpcReduction="10000"/>
          </a:bodyPr>
          <a:lstStyle/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นักศึกษาไม่ยอมแก้ข้อความที่ซ้ำซ้อน </a:t>
            </a:r>
          </a:p>
          <a:p>
            <a:r>
              <a:rPr lang="th-TH" b="1" dirty="0">
                <a:latin typeface="Browallia New" pitchFamily="34" charset="-34"/>
                <a:cs typeface="Browallia New" pitchFamily="34" charset="-34"/>
              </a:rPr>
              <a:t>ข้อความต้นฉบับที่ลอกมาผิด </a:t>
            </a:r>
            <a:r>
              <a:rPr lang="en-US" b="1" dirty="0">
                <a:latin typeface="Browallia New" pitchFamily="34" charset="-34"/>
                <a:cs typeface="Browallia New" pitchFamily="34" charset="-34"/>
              </a:rPr>
              <a:t>grammar</a:t>
            </a:r>
            <a:endParaRPr lang="th-TH" b="1" dirty="0">
              <a:latin typeface="Browallia New" pitchFamily="34" charset="-34"/>
              <a:cs typeface="Browallia New" pitchFamily="34" charset="-34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801927" y="4509120"/>
            <a:ext cx="792088" cy="1728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2281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89"/>
            <a:ext cx="9036496" cy="51320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3347864" y="1412776"/>
            <a:ext cx="3744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47664" y="1988840"/>
            <a:ext cx="52565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028384" y="2636912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9816" y="3284984"/>
            <a:ext cx="32221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09909" y="3861048"/>
            <a:ext cx="3888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81128" y="2765467"/>
            <a:ext cx="3393878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อะไรที่ซ้ำได้แบบยาว ๆ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501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5419725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1169"/>
            <a:ext cx="4585320" cy="254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3848" y="3265838"/>
            <a:ext cx="596868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Redundant with one’s own paper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9758" y="4411181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405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81100"/>
            <a:ext cx="7010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78659" y="3693012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2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5534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33875"/>
            <a:ext cx="70961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97399" y="3212314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Redundant with one’s own paper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2348" y="4324478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68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7712"/>
            <a:ext cx="5467350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701992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97399" y="399549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Redundant with one’s own paper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1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57150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02" y="4110459"/>
            <a:ext cx="69246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97399" y="1480626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Redundant with one’s own paper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4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342900"/>
            <a:ext cx="8286750" cy="61722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092280" y="2132856"/>
            <a:ext cx="2051720" cy="74868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Not reject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C51CB-8378-40BA-948F-318C27DEEC89}"/>
              </a:ext>
            </a:extLst>
          </p:cNvPr>
          <p:cNvSpPr txBox="1"/>
          <p:nvPr/>
        </p:nvSpPr>
        <p:spPr>
          <a:xfrm>
            <a:off x="7092280" y="208617"/>
            <a:ext cx="1708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practice</a:t>
            </a:r>
          </a:p>
        </p:txBody>
      </p:sp>
    </p:spTree>
    <p:extLst>
      <p:ext uri="{BB962C8B-B14F-4D97-AF65-F5344CB8AC3E}">
        <p14:creationId xmlns:p14="http://schemas.microsoft.com/office/powerpoint/2010/main" val="36812843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40" y="1340768"/>
            <a:ext cx="8280920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81128" y="404664"/>
            <a:ext cx="3393878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อะไรที่ซ้ำได้แบบยาว ๆ</a:t>
            </a:r>
            <a:endParaRPr lang="th-TH" sz="36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259632" y="1916832"/>
            <a:ext cx="3744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55776" y="2492896"/>
            <a:ext cx="3960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8362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500279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4208" y="6119718"/>
            <a:ext cx="2512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statement</a:t>
            </a:r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821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89" y="404664"/>
            <a:ext cx="782935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750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2069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39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71450"/>
            <a:ext cx="7572375" cy="6515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285" y="5949281"/>
            <a:ext cx="6834128" cy="751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7559" y="5316860"/>
            <a:ext cx="570644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Not appropriate to paraphrase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424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9"/>
            <a:ext cx="9144000" cy="686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48418" y="2276872"/>
            <a:ext cx="570644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Not appropriate to paraphrase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44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5259"/>
            <a:ext cx="7344816" cy="555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82802" y="5833775"/>
            <a:ext cx="570644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Not appropriate to paraphrase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546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814641" cy="421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7399" y="5785613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definition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468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2652"/>
            <a:ext cx="6957764" cy="482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1" y="6243613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Formula </a:t>
            </a:r>
            <a:r>
              <a:rPr lang="en-US" sz="3200" b="1" dirty="0" err="1">
                <a:solidFill>
                  <a:schemeClr val="bg1"/>
                </a:solidFill>
              </a:rPr>
              <a:t>explaination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037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490663"/>
            <a:ext cx="492442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1" y="6243613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Math equation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99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" y="0"/>
            <a:ext cx="8796352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26068"/>
            <a:ext cx="3286770" cy="140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156176" y="2132856"/>
            <a:ext cx="2987824" cy="74868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Need citation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58A58-DA1F-4F2D-B235-228446A1C7C4}"/>
              </a:ext>
            </a:extLst>
          </p:cNvPr>
          <p:cNvSpPr txBox="1"/>
          <p:nvPr/>
        </p:nvSpPr>
        <p:spPr>
          <a:xfrm>
            <a:off x="7092280" y="208617"/>
            <a:ext cx="1708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practice</a:t>
            </a:r>
          </a:p>
        </p:txBody>
      </p:sp>
    </p:spTree>
    <p:extLst>
      <p:ext uri="{BB962C8B-B14F-4D97-AF65-F5344CB8AC3E}">
        <p14:creationId xmlns:p14="http://schemas.microsoft.com/office/powerpoint/2010/main" val="16899580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7185"/>
            <a:ext cx="6408712" cy="387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09120"/>
            <a:ext cx="70104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25992" y="2636912"/>
            <a:ext cx="181800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verses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619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" y="1268760"/>
            <a:ext cx="8784976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81128" y="404664"/>
            <a:ext cx="3393878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อะไรที่ซ้ำได้แบบยาว ๆ</a:t>
            </a:r>
            <a:endParaRPr lang="th-TH" sz="36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71600" y="1700808"/>
            <a:ext cx="4608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2719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37550"/>
            <a:ext cx="7128791" cy="685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41615" y="4149080"/>
            <a:ext cx="5202385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Rather fixed statements: content of questions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983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154"/>
            <a:ext cx="7200800" cy="669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0963" y="4293096"/>
            <a:ext cx="6084168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Rather fixed statements: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scale description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100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95"/>
            <a:ext cx="5733431" cy="678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9797" y="5388814"/>
            <a:ext cx="7534203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Rather fixed statements: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Psychometric properties of scale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933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2" y="764704"/>
            <a:ext cx="8338013" cy="524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2214" y="5229200"/>
            <a:ext cx="757864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Rather fixed statements: Statistical method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740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001"/>
            <a:ext cx="7488832" cy="684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2214" y="5229200"/>
            <a:ext cx="757864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Rather fixed statements: description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99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752475"/>
            <a:ext cx="8039100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8941" y="274638"/>
            <a:ext cx="3432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Difficult to paraphrase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78659" y="3350215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887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031932" cy="602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8941" y="274638"/>
            <a:ext cx="3432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Difficult to paraphrase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6406" y="6030778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391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6" y="332656"/>
            <a:ext cx="8360154" cy="587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5949280"/>
            <a:ext cx="2842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 to </a:t>
            </a:r>
            <a:r>
              <a:rPr lang="en-US" dirty="0" err="1"/>
              <a:t>paraphase</a:t>
            </a:r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7384829" y="3861048"/>
            <a:ext cx="174759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acceptable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50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876300"/>
            <a:ext cx="67627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56176" y="2132856"/>
            <a:ext cx="2987824" cy="74868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Need citation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CF1FA-BCBD-469A-A7EE-23C2369F0A3F}"/>
              </a:ext>
            </a:extLst>
          </p:cNvPr>
          <p:cNvSpPr txBox="1"/>
          <p:nvPr/>
        </p:nvSpPr>
        <p:spPr>
          <a:xfrm>
            <a:off x="7092280" y="208617"/>
            <a:ext cx="1708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practice</a:t>
            </a:r>
          </a:p>
        </p:txBody>
      </p:sp>
    </p:spTree>
    <p:extLst>
      <p:ext uri="{BB962C8B-B14F-4D97-AF65-F5344CB8AC3E}">
        <p14:creationId xmlns:p14="http://schemas.microsoft.com/office/powerpoint/2010/main" val="30437383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6" y="1268760"/>
            <a:ext cx="8784976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50122" y="2996952"/>
            <a:ext cx="3393878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อะไรที่ซ้ำได้แบบยาว ๆ</a:t>
            </a:r>
            <a:endParaRPr lang="th-TH" sz="36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03648" y="4221088"/>
            <a:ext cx="41764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7027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0" y="1484785"/>
            <a:ext cx="873717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1" y="6243613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Not major intellectual content of thesis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4018" y="2420888"/>
            <a:ext cx="1577676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Not reject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174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21681"/>
            <a:ext cx="6984776" cy="554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5805264"/>
            <a:ext cx="680424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Not major intellectual content of thesis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6324" y="3673380"/>
            <a:ext cx="1577676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Not reject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783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7151"/>
            <a:ext cx="7344816" cy="62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66324" y="3673380"/>
            <a:ext cx="1577676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Not reject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225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138238"/>
            <a:ext cx="706755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1" y="6243613"/>
            <a:ext cx="714660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Not intellectual content</a:t>
            </a:r>
            <a:endParaRPr lang="th-TH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6324" y="3673380"/>
            <a:ext cx="1577676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Not reject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789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Check: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2377860"/>
            <a:ext cx="6954971" cy="3622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6545" y="1178056"/>
            <a:ext cx="5404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3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ร้อยละของวิทยานิพนธ์ที่</a:t>
            </a:r>
            <a:r>
              <a:rPr lang="th-TH" sz="33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ตรวจรอบเดียวผ่าน</a:t>
            </a:r>
          </a:p>
          <a:p>
            <a:endParaRPr lang="en-US" sz="21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337560" y="2078302"/>
            <a:ext cx="630936" cy="44165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68496" y="1882095"/>
            <a:ext cx="4716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 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98%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ก่อนการปรับระบบ</a:t>
            </a:r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ดักจับความเสี่ยงได้ไม่ดี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02711-D2CF-426E-A3ED-E5DE7832D21F}"/>
              </a:ext>
            </a:extLst>
          </p:cNvPr>
          <p:cNvSpPr txBox="1"/>
          <p:nvPr/>
        </p:nvSpPr>
        <p:spPr>
          <a:xfrm>
            <a:off x="7761169" y="1155770"/>
            <a:ext cx="1431802" cy="55399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ปริญญาเอก</a:t>
            </a:r>
          </a:p>
        </p:txBody>
      </p:sp>
    </p:spTree>
    <p:extLst>
      <p:ext uri="{BB962C8B-B14F-4D97-AF65-F5344CB8AC3E}">
        <p14:creationId xmlns:p14="http://schemas.microsoft.com/office/powerpoint/2010/main" val="8184999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H Sarabun New" panose="020B0500040200020003" pitchFamily="34" charset="-34"/>
                <a:ea typeface="+mj-ea"/>
                <a:cs typeface="TH Sarabun New" panose="020B0500040200020003" pitchFamily="34" charset="-34"/>
              </a:defRPr>
            </a:lvl1pPr>
          </a:lstStyle>
          <a:p>
            <a:r>
              <a:rPr lang="en-US" sz="3300" b="1">
                <a:solidFill>
                  <a:srgbClr val="FF0000"/>
                </a:solidFill>
              </a:rPr>
              <a:t>Check:</a:t>
            </a:r>
            <a:endParaRPr lang="en-US" sz="33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77860"/>
            <a:ext cx="6954971" cy="3622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6545" y="1178056"/>
            <a:ext cx="5404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3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ร้อยละของวิทยานิพนธ์ที่ตรวจรอบเดียวผ่าน</a:t>
            </a:r>
          </a:p>
          <a:p>
            <a:endParaRPr lang="en-US" sz="21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968496" y="4089184"/>
            <a:ext cx="603504" cy="4587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0" y="4393316"/>
            <a:ext cx="29209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ใช้กฎสองบรรทัดในการตรวจข้อความ</a:t>
            </a:r>
          </a:p>
          <a:p>
            <a:r>
              <a:rPr lang="en-US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ดักจับความเสี่ยงได้ดีขึ้น</a:t>
            </a:r>
            <a:endParaRPr lang="en-US" sz="21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390D8-1E0F-4AAF-84B1-50E2D6096A17}"/>
              </a:ext>
            </a:extLst>
          </p:cNvPr>
          <p:cNvSpPr txBox="1"/>
          <p:nvPr/>
        </p:nvSpPr>
        <p:spPr>
          <a:xfrm>
            <a:off x="7761169" y="1155770"/>
            <a:ext cx="1431802" cy="55399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ปริญญาเอก</a:t>
            </a:r>
          </a:p>
        </p:txBody>
      </p:sp>
    </p:spTree>
    <p:extLst>
      <p:ext uri="{BB962C8B-B14F-4D97-AF65-F5344CB8AC3E}">
        <p14:creationId xmlns:p14="http://schemas.microsoft.com/office/powerpoint/2010/main" val="27613541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H Sarabun New" panose="020B0500040200020003" pitchFamily="34" charset="-34"/>
                <a:ea typeface="+mj-ea"/>
                <a:cs typeface="TH Sarabun New" panose="020B0500040200020003" pitchFamily="34" charset="-34"/>
              </a:defRPr>
            </a:lvl1pPr>
          </a:lstStyle>
          <a:p>
            <a:r>
              <a:rPr lang="en-US" sz="3300" b="1">
                <a:solidFill>
                  <a:srgbClr val="FF0000"/>
                </a:solidFill>
              </a:rPr>
              <a:t>Check:</a:t>
            </a:r>
            <a:endParaRPr lang="en-US" sz="33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77860"/>
            <a:ext cx="6954971" cy="3622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6545" y="1178056"/>
            <a:ext cx="5404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3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ร้อยละของวิทยานิพนธ์ที่ตรวจรอบเดียวผ่าน</a:t>
            </a:r>
          </a:p>
          <a:p>
            <a:endParaRPr lang="en-US" sz="21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636008" y="3348060"/>
            <a:ext cx="566928" cy="51016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46059" y="3958516"/>
            <a:ext cx="479794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-ใช้กฎ 2 บรรทัดในการตรวจข้อความ</a:t>
            </a:r>
          </a:p>
          <a:p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-การใช้โปรแกรม</a:t>
            </a:r>
            <a:r>
              <a:rPr lang="en-US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บว14</a:t>
            </a:r>
            <a:r>
              <a:rPr lang="en-US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online </a:t>
            </a:r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เมลแจ้งผลอาจารย์ที่ปรึกษาด้วย</a:t>
            </a:r>
            <a:endParaRPr lang="en-US" sz="21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7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7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สร้างความตื่นตัวในปัญหาแก่อาจารย์</a:t>
            </a:r>
            <a:endParaRPr lang="en-US" sz="27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B38CB9-BC98-442D-8FFF-FBB973420BBD}"/>
              </a:ext>
            </a:extLst>
          </p:cNvPr>
          <p:cNvCxnSpPr>
            <a:cxnSpLocks/>
          </p:cNvCxnSpPr>
          <p:nvPr/>
        </p:nvCxnSpPr>
        <p:spPr>
          <a:xfrm flipV="1">
            <a:off x="5233796" y="2966683"/>
            <a:ext cx="0" cy="89063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BECBD1-2338-4334-B49C-E435A772ED1B}"/>
              </a:ext>
            </a:extLst>
          </p:cNvPr>
          <p:cNvSpPr txBox="1"/>
          <p:nvPr/>
        </p:nvSpPr>
        <p:spPr>
          <a:xfrm>
            <a:off x="7761169" y="1155770"/>
            <a:ext cx="1431802" cy="55399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ปริญญาเอก</a:t>
            </a:r>
          </a:p>
        </p:txBody>
      </p:sp>
    </p:spTree>
    <p:extLst>
      <p:ext uri="{BB962C8B-B14F-4D97-AF65-F5344CB8AC3E}">
        <p14:creationId xmlns:p14="http://schemas.microsoft.com/office/powerpoint/2010/main" val="15315799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H Sarabun New" panose="020B0500040200020003" pitchFamily="34" charset="-34"/>
                <a:ea typeface="+mj-ea"/>
                <a:cs typeface="TH Sarabun New" panose="020B0500040200020003" pitchFamily="34" charset="-34"/>
              </a:defRPr>
            </a:lvl1pPr>
          </a:lstStyle>
          <a:p>
            <a:r>
              <a:rPr lang="en-US" sz="3300" b="1">
                <a:solidFill>
                  <a:srgbClr val="FF0000"/>
                </a:solidFill>
              </a:rPr>
              <a:t>Check:</a:t>
            </a:r>
            <a:endParaRPr lang="en-US" sz="33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77860"/>
            <a:ext cx="6954971" cy="3622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6545" y="1178056"/>
            <a:ext cx="5404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3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ร้อยละของวิทยานิพนธ์ที่ตรวจรอบเดียวผ่าน</a:t>
            </a:r>
          </a:p>
          <a:p>
            <a:endParaRPr lang="en-US" sz="2100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5956891" y="3299225"/>
            <a:ext cx="624875" cy="7415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46059" y="3958516"/>
            <a:ext cx="479794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-ใช้กฎ 2 บรรทัดในการตรวจข้อความ</a:t>
            </a:r>
          </a:p>
          <a:p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-การใช้โปรแกรม</a:t>
            </a:r>
            <a:r>
              <a:rPr lang="en-US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บว14</a:t>
            </a:r>
            <a:r>
              <a:rPr lang="en-US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online </a:t>
            </a:r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เมลแจ้งผลอาจารย์ที่ปรึกษาด้วย</a:t>
            </a:r>
            <a:endParaRPr lang="en-US" sz="21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21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เพิ่มการตรวจรูปภาพว่าอ้างอิงถูกต้องหรือไม่</a:t>
            </a:r>
            <a:endParaRPr lang="en-US" sz="21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B38CB9-BC98-442D-8FFF-FBB973420BBD}"/>
              </a:ext>
            </a:extLst>
          </p:cNvPr>
          <p:cNvCxnSpPr>
            <a:cxnSpLocks/>
          </p:cNvCxnSpPr>
          <p:nvPr/>
        </p:nvCxnSpPr>
        <p:spPr>
          <a:xfrm flipV="1">
            <a:off x="5871750" y="3150095"/>
            <a:ext cx="0" cy="89063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BECBD1-2338-4334-B49C-E435A772ED1B}"/>
              </a:ext>
            </a:extLst>
          </p:cNvPr>
          <p:cNvSpPr txBox="1"/>
          <p:nvPr/>
        </p:nvSpPr>
        <p:spPr>
          <a:xfrm>
            <a:off x="7761169" y="1155770"/>
            <a:ext cx="1431802" cy="55399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ปริญญาเอก</a:t>
            </a:r>
          </a:p>
        </p:txBody>
      </p:sp>
    </p:spTree>
    <p:extLst>
      <p:ext uri="{BB962C8B-B14F-4D97-AF65-F5344CB8AC3E}">
        <p14:creationId xmlns:p14="http://schemas.microsoft.com/office/powerpoint/2010/main" val="5593190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H Sarabun New" panose="020B0500040200020003" pitchFamily="34" charset="-34"/>
                <a:ea typeface="+mj-ea"/>
                <a:cs typeface="TH Sarabun New" panose="020B0500040200020003" pitchFamily="34" charset="-34"/>
              </a:defRPr>
            </a:lvl1pPr>
          </a:lstStyle>
          <a:p>
            <a:r>
              <a:rPr lang="en-US" sz="3300" b="1">
                <a:solidFill>
                  <a:srgbClr val="FF0000"/>
                </a:solidFill>
              </a:rPr>
              <a:t>Check:</a:t>
            </a:r>
            <a:endParaRPr lang="en-US" sz="33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6545" y="1178056"/>
            <a:ext cx="5404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3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ร้อยละของวิทยานิพนธ์ที่ตรวจรอบเดียวผ่าน</a:t>
            </a:r>
          </a:p>
          <a:p>
            <a:endParaRPr lang="en-US" sz="2100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5956891" y="3299225"/>
            <a:ext cx="624875" cy="74150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B38CB9-BC98-442D-8FFF-FBB973420BBD}"/>
              </a:ext>
            </a:extLst>
          </p:cNvPr>
          <p:cNvCxnSpPr>
            <a:cxnSpLocks/>
          </p:cNvCxnSpPr>
          <p:nvPr/>
        </p:nvCxnSpPr>
        <p:spPr>
          <a:xfrm flipV="1">
            <a:off x="5871750" y="3150095"/>
            <a:ext cx="0" cy="89063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BECBD1-2338-4334-B49C-E435A772ED1B}"/>
              </a:ext>
            </a:extLst>
          </p:cNvPr>
          <p:cNvSpPr txBox="1"/>
          <p:nvPr/>
        </p:nvSpPr>
        <p:spPr>
          <a:xfrm>
            <a:off x="7877787" y="1455191"/>
            <a:ext cx="1313180" cy="553998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ปริญญาโท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DD6302-C656-4A8D-91EA-0295A8F7D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22" y="2213456"/>
            <a:ext cx="7667072" cy="3654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218237-21AA-4313-9F81-D714DA231177}"/>
              </a:ext>
            </a:extLst>
          </p:cNvPr>
          <p:cNvSpPr txBox="1"/>
          <p:nvPr/>
        </p:nvSpPr>
        <p:spPr>
          <a:xfrm>
            <a:off x="4346059" y="3915612"/>
            <a:ext cx="479794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-ใช้กฎ 2 บรรทัดในการตรวจข้อความ</a:t>
            </a:r>
          </a:p>
          <a:p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-การใช้โปรแกรม</a:t>
            </a:r>
            <a:r>
              <a:rPr lang="en-US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บว14</a:t>
            </a:r>
            <a:r>
              <a:rPr lang="en-US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online </a:t>
            </a:r>
            <a:r>
              <a:rPr lang="th-TH" sz="21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เมลแจ้งผลอาจารย์ที่ปรึกษาด้วย</a:t>
            </a:r>
            <a:endParaRPr lang="en-US" sz="21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th-TH" sz="21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เพิ่มการตรวจรูปภาพว่าอ้างอิงถูกต้องหรือไม่</a:t>
            </a:r>
            <a:endParaRPr lang="en-US" sz="21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FC594F-5E7D-49C8-82A7-0A3CCF817285}"/>
              </a:ext>
            </a:extLst>
          </p:cNvPr>
          <p:cNvCxnSpPr>
            <a:cxnSpLocks/>
          </p:cNvCxnSpPr>
          <p:nvPr/>
        </p:nvCxnSpPr>
        <p:spPr>
          <a:xfrm flipH="1" flipV="1">
            <a:off x="6217308" y="3024982"/>
            <a:ext cx="74508" cy="89063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389159-0389-4778-8001-D5A7BB581235}"/>
              </a:ext>
            </a:extLst>
          </p:cNvPr>
          <p:cNvCxnSpPr>
            <a:cxnSpLocks/>
          </p:cNvCxnSpPr>
          <p:nvPr/>
        </p:nvCxnSpPr>
        <p:spPr>
          <a:xfrm flipV="1">
            <a:off x="6355612" y="2983686"/>
            <a:ext cx="643189" cy="93192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83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52736"/>
            <a:ext cx="6981005" cy="4231729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6948264" y="5324110"/>
            <a:ext cx="2195736" cy="74868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th-TH" sz="4000" b="1" dirty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ไม่สนับสนุน</a:t>
            </a:r>
            <a:endParaRPr lang="en-US" sz="4000" b="1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DF8EE-3912-415B-9AA6-3B58ABDDAED4}"/>
              </a:ext>
            </a:extLst>
          </p:cNvPr>
          <p:cNvSpPr txBox="1"/>
          <p:nvPr/>
        </p:nvSpPr>
        <p:spPr>
          <a:xfrm>
            <a:off x="7092280" y="208617"/>
            <a:ext cx="1708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 practice</a:t>
            </a:r>
          </a:p>
        </p:txBody>
      </p:sp>
    </p:spTree>
    <p:extLst>
      <p:ext uri="{BB962C8B-B14F-4D97-AF65-F5344CB8AC3E}">
        <p14:creationId xmlns:p14="http://schemas.microsoft.com/office/powerpoint/2010/main" val="6856724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11" y="522341"/>
            <a:ext cx="8303078" cy="994172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จำนวน (ร้อยละ) ของวิทยานิพนธ์ที่ตรวจรอบเดียวผ่านจำแนกตามสาขา</a:t>
            </a:r>
            <a:endParaRPr lang="en-US" b="1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EF25436-26CF-4531-8269-6072AF7DCDD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6846" y="1899738"/>
          <a:ext cx="8016408" cy="39388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2070">
                  <a:extLst>
                    <a:ext uri="{9D8B030D-6E8A-4147-A177-3AD203B41FA5}">
                      <a16:colId xmlns:a16="http://schemas.microsoft.com/office/drawing/2014/main" val="1182900777"/>
                    </a:ext>
                  </a:extLst>
                </a:gridCol>
                <a:gridCol w="1514959">
                  <a:extLst>
                    <a:ext uri="{9D8B030D-6E8A-4147-A177-3AD203B41FA5}">
                      <a16:colId xmlns:a16="http://schemas.microsoft.com/office/drawing/2014/main" val="1869480991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2416467510"/>
                    </a:ext>
                  </a:extLst>
                </a:gridCol>
                <a:gridCol w="1695422">
                  <a:extLst>
                    <a:ext uri="{9D8B030D-6E8A-4147-A177-3AD203B41FA5}">
                      <a16:colId xmlns:a16="http://schemas.microsoft.com/office/drawing/2014/main" val="3754513618"/>
                    </a:ext>
                  </a:extLst>
                </a:gridCol>
                <a:gridCol w="1760047">
                  <a:extLst>
                    <a:ext uri="{9D8B030D-6E8A-4147-A177-3AD203B41FA5}">
                      <a16:colId xmlns:a16="http://schemas.microsoft.com/office/drawing/2014/main" val="72603838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ปีการศึกษา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จำนวนวิทยานิพนธ์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 (ร้อยละ) ของวิทยานิพนธ์ที่ตรวจรอบเดียวผ่าน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977501"/>
                  </a:ext>
                </a:extLst>
              </a:tr>
              <a:tr h="76798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สาขาวิทยาศาสตร์ชีวภาพและกายภาพ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สาขาวิทยาศาสตร์สุขภาพ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สาขา</a:t>
                      </a:r>
                      <a:r>
                        <a:rPr lang="th-TH" sz="2400" b="1" dirty="0"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มนุษยศาสตร์และสังคมศาสตร์</a:t>
                      </a:r>
                      <a:endParaRPr lang="th-TH" sz="2100" b="1" dirty="0">
                        <a:solidFill>
                          <a:srgbClr val="FF0000"/>
                        </a:solidFill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096014"/>
                  </a:ext>
                </a:extLst>
              </a:tr>
              <a:tr h="3913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ปริญญาเอก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th-TH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44875"/>
                  </a:ext>
                </a:extLst>
              </a:tr>
              <a:tr h="5119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2563 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69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/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 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90.79%)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33</a:t>
                      </a:r>
                      <a:r>
                        <a:rPr lang="th-TH" sz="2400" b="1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/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r>
                        <a:rPr lang="th-TH" sz="2400" b="1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 (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97.06%)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15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/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20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(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75.00%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</a:t>
                      </a:r>
                      <a:endParaRPr lang="th-TH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984962"/>
                  </a:ext>
                </a:extLst>
              </a:tr>
              <a:tr h="5119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2564 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127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ea typeface="Calibri" panose="020F0502020204030204" pitchFamily="34" charset="0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60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/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67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89.55%)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39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/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41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95.12%)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14/19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(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73.68%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</a:t>
                      </a:r>
                      <a:endParaRPr lang="th-TH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3169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ปริญญาโท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932296"/>
                  </a:ext>
                </a:extLst>
              </a:tr>
              <a:tr h="5119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2563 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48</a:t>
                      </a: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1800" b="1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253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/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268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94.40%)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89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/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95 (93.68%)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97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/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122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(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79.51%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652901"/>
                  </a:ext>
                </a:extLst>
              </a:tr>
              <a:tr h="5119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2564 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360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175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/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183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95.45%)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84/88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95.45%)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71/89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(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79.78%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51435" marR="5143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8036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856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7787ABB9AC094FBBD3E8A8C800C85C" ma:contentTypeVersion="12" ma:contentTypeDescription="Create a new document." ma:contentTypeScope="" ma:versionID="c65738e17cc90f77b4af17d7e6fded8c">
  <xsd:schema xmlns:xsd="http://www.w3.org/2001/XMLSchema" xmlns:xs="http://www.w3.org/2001/XMLSchema" xmlns:p="http://schemas.microsoft.com/office/2006/metadata/properties" xmlns:ns2="c0779fee-a233-4eb3-87fe-ba90d6ffe00b" xmlns:ns3="06aca402-0961-4844-a196-e5289b2a9285" targetNamespace="http://schemas.microsoft.com/office/2006/metadata/properties" ma:root="true" ma:fieldsID="d65794374f234224cfb394a7f6877f5c" ns2:_="" ns3:_="">
    <xsd:import namespace="c0779fee-a233-4eb3-87fe-ba90d6ffe00b"/>
    <xsd:import namespace="06aca402-0961-4844-a196-e5289b2a92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79fee-a233-4eb3-87fe-ba90d6ffe0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fcb3e27-e27c-4d2a-bb1b-efd04e1d78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aca402-0961-4844-a196-e5289b2a928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d75265b-c2ab-401e-92cf-86a6da52d97d}" ma:internalName="TaxCatchAll" ma:showField="CatchAllData" ma:web="06aca402-0961-4844-a196-e5289b2a92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0779fee-a233-4eb3-87fe-ba90d6ffe00b">
      <Terms xmlns="http://schemas.microsoft.com/office/infopath/2007/PartnerControls"/>
    </lcf76f155ced4ddcb4097134ff3c332f>
    <TaxCatchAll xmlns="06aca402-0961-4844-a196-e5289b2a9285" xsi:nil="true"/>
  </documentManagement>
</p:properties>
</file>

<file path=customXml/itemProps1.xml><?xml version="1.0" encoding="utf-8"?>
<ds:datastoreItem xmlns:ds="http://schemas.openxmlformats.org/officeDocument/2006/customXml" ds:itemID="{EBB4B8EB-4DDC-4126-86B0-9F9A8AE2AF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779fee-a233-4eb3-87fe-ba90d6ffe00b"/>
    <ds:schemaRef ds:uri="06aca402-0961-4844-a196-e5289b2a92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855E9E-E8A0-4909-945E-23011D58BB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441DC7-A6E4-41D9-895C-803E46C40616}">
  <ds:schemaRefs>
    <ds:schemaRef ds:uri="http://schemas.microsoft.com/office/2006/metadata/properties"/>
    <ds:schemaRef ds:uri="http://schemas.microsoft.com/office/infopath/2007/PartnerControls"/>
    <ds:schemaRef ds:uri="c0779fee-a233-4eb3-87fe-ba90d6ffe00b"/>
    <ds:schemaRef ds:uri="06aca402-0961-4844-a196-e5289b2a928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1932</Words>
  <Application>Microsoft Office PowerPoint</Application>
  <PresentationFormat>On-screen Show (4:3)</PresentationFormat>
  <Paragraphs>259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5" baseType="lpstr">
      <vt:lpstr>Arial</vt:lpstr>
      <vt:lpstr>Browallia New</vt:lpstr>
      <vt:lpstr>Calibri</vt:lpstr>
      <vt:lpstr>TH Sarabun New</vt:lpstr>
      <vt:lpstr>Office Theme</vt:lpstr>
      <vt:lpstr>PowerPoint Presentation</vt:lpstr>
      <vt:lpstr>การทำผิดจริยธรรมทางวิชาการ</vt:lpstr>
      <vt:lpstr>การสร้างผลงานปลอม-การ make ข้อมูล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พระราชบัญญัติลิขสิทธิ์ พ.ศ. 2537 </vt:lpstr>
      <vt:lpstr>PowerPoint Presentation</vt:lpstr>
      <vt:lpstr>PowerPoint Presentation</vt:lpstr>
      <vt:lpstr>การสร้างผลงานปลอม-การ make ข้อมูล </vt:lpstr>
      <vt:lpstr>สไลด์ที่แล้วใช้รูปโดยละเมิดลิขสิทธิ์หรือไม่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Plagiarism: การลอกเลียน </vt:lpstr>
      <vt:lpstr>หากพบการลอกเลียน</vt:lpstr>
      <vt:lpstr>ถูกถอนปริญญาจากการลอกเลียนรายแรกของไทย</vt:lpstr>
      <vt:lpstr>PowerPoint Presentation</vt:lpstr>
      <vt:lpstr>2 กรณีถอดถอนปริญญาของมหาวิทยาลัยศิลปากร</vt:lpstr>
      <vt:lpstr>PowerPoint Presentation</vt:lpstr>
      <vt:lpstr>คำกล่าวผู้ถูกถอดถอน</vt:lpstr>
      <vt:lpstr>PowerPoint Presentation</vt:lpstr>
      <vt:lpstr>PowerPoint Presentation</vt:lpstr>
      <vt:lpstr>PowerPoint Presentation</vt:lpstr>
      <vt:lpstr>PowerPoint Presentation</vt:lpstr>
      <vt:lpstr>Turnitin: comparison database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Check:</vt:lpstr>
      <vt:lpstr>PowerPoint Presentation</vt:lpstr>
      <vt:lpstr>PowerPoint Presentation</vt:lpstr>
      <vt:lpstr>PowerPoint Presentation</vt:lpstr>
      <vt:lpstr>PowerPoint Presentation</vt:lpstr>
      <vt:lpstr>จำนวน (ร้อยละ) ของวิทยานิพนธ์ที่ตรวจรอบเดียวผ่านจำแนกตามสาขา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Wimonrat Dangsuwan (วิมลรัตน์ แดงสุวรรณ)</cp:lastModifiedBy>
  <cp:revision>246</cp:revision>
  <dcterms:created xsi:type="dcterms:W3CDTF">2018-02-22T07:03:40Z</dcterms:created>
  <dcterms:modified xsi:type="dcterms:W3CDTF">2022-12-16T04:53:23Z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0x010100247787ABB9AC094FBBD3E8A8C800C85C</vt:lpwstr>
  </property>
</Properties>
</file>